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80"/>
  </p:notesMasterIdLst>
  <p:handoutMasterIdLst>
    <p:handoutMasterId r:id="rId181"/>
  </p:handoutMasterIdLst>
  <p:sldIdLst>
    <p:sldId id="256" r:id="rId2"/>
    <p:sldId id="257" r:id="rId3"/>
    <p:sldId id="259" r:id="rId4"/>
    <p:sldId id="433" r:id="rId5"/>
    <p:sldId id="45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443" r:id="rId51"/>
    <p:sldId id="444" r:id="rId52"/>
    <p:sldId id="445" r:id="rId53"/>
    <p:sldId id="449" r:id="rId54"/>
    <p:sldId id="260" r:id="rId55"/>
    <p:sldId id="446" r:id="rId56"/>
    <p:sldId id="448" r:id="rId57"/>
    <p:sldId id="447" r:id="rId58"/>
    <p:sldId id="286" r:id="rId59"/>
    <p:sldId id="312" r:id="rId60"/>
    <p:sldId id="287" r:id="rId61"/>
    <p:sldId id="288" r:id="rId62"/>
    <p:sldId id="289" r:id="rId63"/>
    <p:sldId id="290" r:id="rId64"/>
    <p:sldId id="314" r:id="rId65"/>
    <p:sldId id="292" r:id="rId66"/>
    <p:sldId id="430" r:id="rId67"/>
    <p:sldId id="317" r:id="rId68"/>
    <p:sldId id="319" r:id="rId69"/>
    <p:sldId id="320" r:id="rId70"/>
    <p:sldId id="321" r:id="rId71"/>
    <p:sldId id="322" r:id="rId72"/>
    <p:sldId id="323" r:id="rId73"/>
    <p:sldId id="324" r:id="rId74"/>
    <p:sldId id="325" r:id="rId75"/>
    <p:sldId id="326" r:id="rId76"/>
    <p:sldId id="327" r:id="rId77"/>
    <p:sldId id="328" r:id="rId78"/>
    <p:sldId id="316" r:id="rId79"/>
    <p:sldId id="313" r:id="rId80"/>
    <p:sldId id="329" r:id="rId81"/>
    <p:sldId id="339" r:id="rId82"/>
    <p:sldId id="331" r:id="rId83"/>
    <p:sldId id="330" r:id="rId84"/>
    <p:sldId id="333" r:id="rId85"/>
    <p:sldId id="334" r:id="rId86"/>
    <p:sldId id="335" r:id="rId87"/>
    <p:sldId id="338" r:id="rId88"/>
    <p:sldId id="336" r:id="rId89"/>
    <p:sldId id="337" r:id="rId90"/>
    <p:sldId id="340" r:id="rId91"/>
    <p:sldId id="341" r:id="rId92"/>
    <p:sldId id="342" r:id="rId93"/>
    <p:sldId id="429" r:id="rId94"/>
    <p:sldId id="359" r:id="rId95"/>
    <p:sldId id="343" r:id="rId96"/>
    <p:sldId id="344" r:id="rId97"/>
    <p:sldId id="345" r:id="rId98"/>
    <p:sldId id="357" r:id="rId99"/>
    <p:sldId id="347" r:id="rId100"/>
    <p:sldId id="348" r:id="rId101"/>
    <p:sldId id="350" r:id="rId102"/>
    <p:sldId id="351" r:id="rId103"/>
    <p:sldId id="346" r:id="rId104"/>
    <p:sldId id="353" r:id="rId105"/>
    <p:sldId id="451" r:id="rId106"/>
    <p:sldId id="354" r:id="rId107"/>
    <p:sldId id="352" r:id="rId108"/>
    <p:sldId id="360" r:id="rId109"/>
    <p:sldId id="362" r:id="rId110"/>
    <p:sldId id="418" r:id="rId111"/>
    <p:sldId id="361" r:id="rId112"/>
    <p:sldId id="363" r:id="rId113"/>
    <p:sldId id="365" r:id="rId114"/>
    <p:sldId id="366" r:id="rId115"/>
    <p:sldId id="364" r:id="rId116"/>
    <p:sldId id="369" r:id="rId117"/>
    <p:sldId id="367" r:id="rId118"/>
    <p:sldId id="370" r:id="rId119"/>
    <p:sldId id="371" r:id="rId120"/>
    <p:sldId id="372" r:id="rId121"/>
    <p:sldId id="373" r:id="rId122"/>
    <p:sldId id="374" r:id="rId123"/>
    <p:sldId id="376" r:id="rId124"/>
    <p:sldId id="375" r:id="rId125"/>
    <p:sldId id="378" r:id="rId126"/>
    <p:sldId id="379" r:id="rId127"/>
    <p:sldId id="381" r:id="rId128"/>
    <p:sldId id="380" r:id="rId129"/>
    <p:sldId id="383" r:id="rId130"/>
    <p:sldId id="382" r:id="rId131"/>
    <p:sldId id="384" r:id="rId132"/>
    <p:sldId id="368"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9" r:id="rId146"/>
    <p:sldId id="397" r:id="rId147"/>
    <p:sldId id="398" r:id="rId148"/>
    <p:sldId id="400" r:id="rId149"/>
    <p:sldId id="401" r:id="rId150"/>
    <p:sldId id="402" r:id="rId151"/>
    <p:sldId id="403" r:id="rId152"/>
    <p:sldId id="404" r:id="rId153"/>
    <p:sldId id="408" r:id="rId154"/>
    <p:sldId id="405" r:id="rId155"/>
    <p:sldId id="406" r:id="rId156"/>
    <p:sldId id="409" r:id="rId157"/>
    <p:sldId id="410" r:id="rId158"/>
    <p:sldId id="412" r:id="rId159"/>
    <p:sldId id="413" r:id="rId160"/>
    <p:sldId id="421" r:id="rId161"/>
    <p:sldId id="423" r:id="rId162"/>
    <p:sldId id="415" r:id="rId163"/>
    <p:sldId id="422" r:id="rId164"/>
    <p:sldId id="419" r:id="rId165"/>
    <p:sldId id="424" r:id="rId166"/>
    <p:sldId id="426" r:id="rId167"/>
    <p:sldId id="420" r:id="rId168"/>
    <p:sldId id="425" r:id="rId169"/>
    <p:sldId id="416" r:id="rId170"/>
    <p:sldId id="262" r:id="rId171"/>
    <p:sldId id="332" r:id="rId172"/>
    <p:sldId id="291" r:id="rId173"/>
    <p:sldId id="302" r:id="rId174"/>
    <p:sldId id="303" r:id="rId175"/>
    <p:sldId id="304" r:id="rId176"/>
    <p:sldId id="307" r:id="rId177"/>
    <p:sldId id="306" r:id="rId178"/>
    <p:sldId id="305" r:id="rId1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3" autoAdjust="0"/>
    <p:restoredTop sz="94660"/>
  </p:normalViewPr>
  <p:slideViewPr>
    <p:cSldViewPr snapToGrid="0">
      <p:cViewPr varScale="1">
        <p:scale>
          <a:sx n="110" d="100"/>
          <a:sy n="110" d="100"/>
        </p:scale>
        <p:origin x="10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3/7/2025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3/7/2025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3/7/2025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3/7/2025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3/7/2025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3/7/2025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3/7/2025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3/7/2025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79" y="1737360"/>
            <a:ext cx="10554789" cy="4684229"/>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1AF8FA05-9E8B-113B-1E66-92617E92DAC6}"/>
              </a:ext>
            </a:extLst>
          </p:cNvPr>
          <p:cNvSpPr txBox="1"/>
          <p:nvPr/>
        </p:nvSpPr>
        <p:spPr>
          <a:xfrm rot="21421172">
            <a:off x="6217097" y="4770357"/>
            <a:ext cx="4749653" cy="1200329"/>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Semantic Relationship means how words relates, </a:t>
            </a:r>
            <a:r>
              <a:rPr lang="en-US" sz="2400" b="1" spc="65" dirty="0" err="1">
                <a:solidFill>
                  <a:srgbClr val="FFFFFF"/>
                </a:solidFill>
                <a:latin typeface="Bradley Hand ITC" panose="03070402050302030203" pitchFamily="66" charset="0"/>
                <a:cs typeface="Arial"/>
              </a:rPr>
              <a:t>e.g</a:t>
            </a:r>
            <a:r>
              <a:rPr lang="en-US" sz="2400" b="1" spc="65" dirty="0">
                <a:solidFill>
                  <a:srgbClr val="FFFFFF"/>
                </a:solidFill>
                <a:latin typeface="Bradley Hand ITC" panose="03070402050302030203" pitchFamily="66" charset="0"/>
                <a:cs typeface="Arial"/>
              </a:rPr>
              <a:t> King and Prince, King and Queen.</a:t>
            </a:r>
            <a:endParaRPr lang="en-US" sz="2400" b="1" dirty="0">
              <a:latin typeface="Bradley Hand ITC" panose="03070402050302030203" pitchFamily="66" charset="0"/>
              <a:cs typeface="Arial"/>
            </a:endParaRPr>
          </a:p>
        </p:txBody>
      </p:sp>
    </p:spTree>
    <p:extLst>
      <p:ext uri="{BB962C8B-B14F-4D97-AF65-F5344CB8AC3E}">
        <p14:creationId xmlns:p14="http://schemas.microsoft.com/office/powerpoint/2010/main" val="16956020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One-Hot Encoding</a:t>
            </a:r>
          </a:p>
          <a:p>
            <a:pPr marL="0" indent="0">
              <a:lnSpc>
                <a:spcPct val="100000"/>
              </a:lnSpc>
              <a:buNone/>
            </a:pPr>
            <a:r>
              <a:rPr lang="en-US" sz="28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800" dirty="0">
                <a:solidFill>
                  <a:schemeClr val="bg1"/>
                </a:solidFill>
                <a:latin typeface="Century Gothic" panose="020B0502020202020204" pitchFamily="34" charset="0"/>
              </a:rPr>
              <a:t>In this approach, the words of natural language in a sentence </a:t>
            </a:r>
            <a:r>
              <a:rPr lang="en-US" sz="2800" b="1" dirty="0">
                <a:solidFill>
                  <a:schemeClr val="bg1"/>
                </a:solidFill>
                <a:latin typeface="Century Gothic" panose="020B0502020202020204" pitchFamily="34" charset="0"/>
              </a:rPr>
              <a:t>(e.g. The bat sat on the cat:- “the”, “bat”, “sat”, “on”, “the” and “cat”) </a:t>
            </a:r>
            <a:r>
              <a:rPr lang="en-US" sz="2800" dirty="0">
                <a:solidFill>
                  <a:schemeClr val="bg1"/>
                </a:solidFill>
                <a:latin typeface="Century Gothic" panose="020B0502020202020204" pitchFamily="34" charset="0"/>
              </a:rPr>
              <a:t>are represented by the columns of a matrix. </a:t>
            </a:r>
          </a:p>
          <a:p>
            <a:pPr marL="0" indent="0">
              <a:lnSpc>
                <a:spcPct val="100000"/>
              </a:lnSpc>
              <a:buNone/>
            </a:pPr>
            <a:r>
              <a:rPr lang="en-US" sz="2800" dirty="0">
                <a:solidFill>
                  <a:schemeClr val="bg1"/>
                </a:solidFill>
                <a:latin typeface="Century Gothic" panose="020B0502020202020204" pitchFamily="34" charset="0"/>
              </a:rPr>
              <a:t>Each row in the matrix, meanwhile, represents a unique word. </a:t>
            </a: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5CA0DE4-45D8-6898-1B8B-A34D5295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22ED-F52A-F956-4BF3-E9894D1BEE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177633-65CE-28D1-0D80-F5C31E1C2A69}"/>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this approach,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39DE5B3-03B1-F648-7B23-888723529B2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9D0397F-5CBD-FDE3-131E-034FF4A383D4}"/>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F27F59A3-CDBD-4A0D-BBB1-11658A7877B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9662983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737360"/>
            <a:ext cx="7672252" cy="4684229"/>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856617" y="1802446"/>
            <a:ext cx="2934789" cy="2268507"/>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vectors.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(or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Learning (or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ourier New" panose="02070309020205020404" pitchFamily="49" charset="0"/>
                <a:cs typeface="Courier New" panose="02070309020205020404" pitchFamily="49" charset="0"/>
              </a:rPr>
              <a:t>embedding_layer</a:t>
            </a:r>
            <a:r>
              <a:rPr lang="en-US" sz="2400" dirty="0">
                <a:solidFill>
                  <a:schemeClr val="bg1"/>
                </a:solidFill>
                <a:latin typeface="Courier New" panose="02070309020205020404" pitchFamily="49" charset="0"/>
                <a:cs typeface="Courier New" panose="02070309020205020404" pitchFamily="49" charset="0"/>
              </a:rPr>
              <a:t> = </a:t>
            </a:r>
            <a:r>
              <a:rPr lang="en-US" sz="2400" dirty="0" err="1">
                <a:solidFill>
                  <a:schemeClr val="bg1"/>
                </a:solidFill>
                <a:latin typeface="Courier New" panose="02070309020205020404" pitchFamily="49" charset="0"/>
                <a:cs typeface="Courier New" panose="02070309020205020404" pitchFamily="49" charset="0"/>
              </a:rPr>
              <a:t>layers.Embedding</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input_dim</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max_tokens</a:t>
            </a:r>
            <a:r>
              <a:rPr lang="en-US" sz="2400" dirty="0">
                <a:solidFill>
                  <a:schemeClr val="bg1"/>
                </a:solidFill>
                <a:latin typeface="Courier New" panose="02070309020205020404" pitchFamily="49" charset="0"/>
                <a:cs typeface="Courier New" panose="02070309020205020404" pitchFamily="49" charset="0"/>
              </a:rPr>
              <a:t>, </a:t>
            </a:r>
            <a:r>
              <a:rPr lang="en-US" sz="2400" dirty="0" err="1">
                <a:solidFill>
                  <a:schemeClr val="bg1"/>
                </a:solidFill>
                <a:latin typeface="Courier New" panose="02070309020205020404" pitchFamily="49" charset="0"/>
                <a:cs typeface="Courier New" panose="02070309020205020404" pitchFamily="49" charset="0"/>
              </a:rPr>
              <a:t>output_dim</a:t>
            </a:r>
            <a:r>
              <a:rPr lang="en-US" sz="2400" dirty="0">
                <a:solidFill>
                  <a:schemeClr val="bg1"/>
                </a:solidFill>
                <a:latin typeface="Courier New" panose="02070309020205020404" pitchFamily="49" charset="0"/>
                <a:cs typeface="Courier New" panose="02070309020205020404" pitchFamily="49"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b="1" dirty="0">
                <a:solidFill>
                  <a:schemeClr val="bg1"/>
                </a:solidFill>
                <a:latin typeface="Century Gothic" panose="020B0502020202020204" pitchFamily="34" charset="0"/>
              </a:rPr>
              <a:t>Parameters:  </a:t>
            </a:r>
            <a:r>
              <a:rPr lang="en-US" sz="2400" dirty="0">
                <a:solidFill>
                  <a:schemeClr val="bg1"/>
                </a:solidFill>
                <a:latin typeface="Century Gothic" panose="020B0502020202020204" pitchFamily="34" charset="0"/>
              </a:rPr>
              <a:t>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348930" y="3333205"/>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406541" y="1713602"/>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3489" r="25720" b="9536"/>
          <a:stretch/>
        </p:blipFill>
        <p:spPr>
          <a:xfrm>
            <a:off x="1036320" y="1737360"/>
            <a:ext cx="8341935" cy="4613147"/>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Princess? </a:t>
            </a:r>
            <a:r>
              <a:rPr lang="en-US" sz="2000" b="1" i="0" dirty="0" err="1">
                <a:solidFill>
                  <a:srgbClr val="E3E3E3"/>
                </a:solidFill>
                <a:effectLst/>
                <a:latin typeface="Bradley Hand ITC" panose="03070402050302030203" pitchFamily="66" charset="0"/>
              </a:rPr>
              <a:t>Prince_Paras</a:t>
            </a:r>
            <a:r>
              <a:rPr lang="en-US" sz="2000" b="1" i="0" dirty="0">
                <a:solidFill>
                  <a:srgbClr val="E3E3E3"/>
                </a:solidFill>
                <a:effectLst/>
                <a:latin typeface="Bradley Hand ITC" panose="03070402050302030203" pitchFamily="66"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b="1" dirty="0">
                <a:solidFill>
                  <a:schemeClr val="bg1"/>
                </a:solidFill>
                <a:latin typeface="Century Gothic" panose="020B0502020202020204" pitchFamily="34" charset="0"/>
              </a:rPr>
              <a:t>List of words to visualize    ['king', 'queen', 'man', 'woman', 'prince', 'princess', 'cat', 'dog', 'library', 'table', 'throne', 'chair’]</a:t>
            </a:r>
          </a:p>
          <a:p>
            <a:pPr marL="0" indent="0">
              <a:lnSpc>
                <a:spcPct val="150000"/>
              </a:lnSpc>
              <a:buNone/>
            </a:pPr>
            <a:r>
              <a:rPr lang="en-US" sz="2400" b="1" dirty="0">
                <a:solidFill>
                  <a:schemeClr val="bg1"/>
                </a:solidFill>
                <a:latin typeface="Century Gothic" panose="020B0502020202020204" pitchFamily="34" charset="0"/>
              </a:rPr>
              <a:t>Say:  </a:t>
            </a:r>
            <a:r>
              <a:rPr lang="en-US" sz="2400" dirty="0">
                <a:solidFill>
                  <a:schemeClr val="bg1"/>
                </a:solidFill>
                <a:latin typeface="Century Gothic" panose="020B0502020202020204" pitchFamily="34" charset="0"/>
              </a:rPr>
              <a:t>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151</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152</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163</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"attention"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166</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167</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1097279" y="1845733"/>
            <a:ext cx="10058399" cy="4410211"/>
          </a:xfrm>
        </p:spPr>
        <p:txBody>
          <a:bodyPr>
            <a:normAutofit/>
          </a:bodyPr>
          <a:lstStyle/>
          <a:p>
            <a:pPr>
              <a:lnSpc>
                <a:spcPct val="150000"/>
              </a:lnSpc>
            </a:pPr>
            <a:r>
              <a:rPr lang="en-US" sz="2800">
                <a:solidFill>
                  <a:schemeClr val="bg1"/>
                </a:solidFill>
                <a:latin typeface="Century Gothic" panose="020B0502020202020204" pitchFamily="34" charset="0"/>
              </a:rPr>
              <a:t>Attention mechanisms</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Tree>
    <p:extLst>
      <p:ext uri="{BB962C8B-B14F-4D97-AF65-F5344CB8AC3E}">
        <p14:creationId xmlns:p14="http://schemas.microsoft.com/office/powerpoint/2010/main" val="28701381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170</a:t>
            </a:fld>
            <a:endParaRPr lang="en-US"/>
          </a:p>
        </p:txBody>
      </p:sp>
    </p:spTree>
    <p:extLst>
      <p:ext uri="{BB962C8B-B14F-4D97-AF65-F5344CB8AC3E}">
        <p14:creationId xmlns:p14="http://schemas.microsoft.com/office/powerpoint/2010/main" val="5461083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172</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173</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174</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175</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176</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177</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178</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36F07-970F-4CFA-969A-F217512D7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66531-441E-9653-EF73-351F773214DF}"/>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F445EEC-09B8-ABDD-19FB-CA3DB590E44A}"/>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D59EBA43-3A4F-09C7-59E0-142B0885DFFC}"/>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6EED227-DFCD-3167-B446-08BBECCEA6A4}"/>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FAC67CB1-29E8-43B0-E1E3-5B9E5F58D05B}"/>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029C0C74-7D78-4DB7-64B9-DE4B4227826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F18282-B16E-BCB0-F4F6-5C5191DF2117}"/>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04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097BA-79DB-5A21-DEA8-ABDA5DDDD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675F6-6322-CB73-F965-671F82A6865A}"/>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9B9A07CA-4E61-098E-0221-21897735A48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BDF08C3C-9A08-CCD0-EA09-A1A8F4B8F70E}"/>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57DAE15-BAFC-11D5-9A92-B4844F40D12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9725E20-F2E2-5927-A5D2-B2F6626AB765}"/>
              </a:ext>
            </a:extLst>
          </p:cNvPr>
          <p:cNvSpPr>
            <a:spLocks noGrp="1"/>
          </p:cNvSpPr>
          <p:nvPr>
            <p:ph type="sldNum" sz="quarter" idx="12"/>
          </p:nvPr>
        </p:nvSpPr>
        <p:spPr/>
        <p:txBody>
          <a:bodyPr/>
          <a:lstStyle/>
          <a:p>
            <a:fld id="{7F537688-BEAE-4904-826F-1C1E0645A5D0}" type="slidenum">
              <a:rPr lang="en-US" sz="1800" smtClean="0"/>
              <a:t>50</a:t>
            </a:fld>
            <a:endParaRPr lang="en-US" sz="1800" dirty="0"/>
          </a:p>
        </p:txBody>
      </p:sp>
      <p:sp>
        <p:nvSpPr>
          <p:cNvPr id="4" name="TextBox 3">
            <a:extLst>
              <a:ext uri="{FF2B5EF4-FFF2-40B4-BE49-F238E27FC236}">
                <a16:creationId xmlns:a16="http://schemas.microsoft.com/office/drawing/2014/main" id="{91C74646-84D1-D948-39A6-D82B483566B5}"/>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6DE8755-7A09-E08A-72F4-120E2C1F98B7}"/>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11</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1836835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3A0368-AF2D-B2B9-2C2A-923020EE9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D0357-5720-A188-7D33-975F5D9A50B4}"/>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3BFFF60B-BB60-623F-4663-FB084434DC8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5B553B1-2DE2-13D8-1F7D-B0BC7F54E35E}"/>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AC91C79A-1401-8E03-0898-EABECF849BD9}"/>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0E116C9D-0BA1-AFAD-FAAD-EA8E3A192051}"/>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Tree>
    <p:extLst>
      <p:ext uri="{BB962C8B-B14F-4D97-AF65-F5344CB8AC3E}">
        <p14:creationId xmlns:p14="http://schemas.microsoft.com/office/powerpoint/2010/main" val="2876363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0EAE14-B451-CD02-3DB0-D3E041A8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8F147-8D78-009B-D9A7-D280AC7EBE7F}"/>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813B39B-84C2-B479-BCE0-F3323E901737}"/>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AFB80A45-BBB7-0DFB-D348-19577A8E2305}"/>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C96AADA-C331-3A29-0A5D-46C36FF31BD1}"/>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C9FFFC05-DA0A-B13D-B2DB-105774ABE504}"/>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Tree>
    <p:extLst>
      <p:ext uri="{BB962C8B-B14F-4D97-AF65-F5344CB8AC3E}">
        <p14:creationId xmlns:p14="http://schemas.microsoft.com/office/powerpoint/2010/main" val="2040789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BD2901-956E-39D7-2A77-ACB0D04B2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9E66-4327-E96C-636C-09233BC6BF75}"/>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9FE4E6DB-2D4F-526B-8F52-F4CF46DBFBF9}"/>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4431D84-A2E7-BF06-64CB-B7C00A8D4C58}"/>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B65171BA-8B33-A345-D58F-E699E1FC38AA}"/>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1A55797-FCB3-59FB-4861-C6D29FA7CFA1}"/>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8AC2D0F1-82CB-092F-2837-C03B145F8EE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38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36633D-6D51-6881-FA91-0B73E9B4A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EC363-A454-B79D-FA74-BF3F7C6D0EF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1D791AB6-3866-B761-A12D-5F58B28A0845}"/>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AD49B54-71E0-30C9-E45E-01868FE6B4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BD6556-4E8D-F8CD-A93C-04C5A06640FC}"/>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7" name="TextBox 6">
            <a:extLst>
              <a:ext uri="{FF2B5EF4-FFF2-40B4-BE49-F238E27FC236}">
                <a16:creationId xmlns:a16="http://schemas.microsoft.com/office/drawing/2014/main" id="{5F824526-830C-022C-1A6B-2D10254D7980}"/>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583DE66E-168F-7BFB-D864-33283325186A}"/>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4F220B2F-1380-D9FC-0A80-7B3AE3B49BF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ECE89B83-E796-351E-F286-CFF76963B24B}"/>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6B8A6BE9-E5F3-5BAA-3CC2-C7CF3BAC69A4}"/>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830219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927713-746A-3861-8568-2D1314E13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66C6-29AB-E766-6208-5008EE4271C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a:t>
            </a:r>
          </a:p>
        </p:txBody>
      </p:sp>
      <p:sp>
        <p:nvSpPr>
          <p:cNvPr id="3" name="Content Placeholder 2">
            <a:extLst>
              <a:ext uri="{FF2B5EF4-FFF2-40B4-BE49-F238E27FC236}">
                <a16:creationId xmlns:a16="http://schemas.microsoft.com/office/drawing/2014/main" id="{A71FA317-4B24-0009-4855-0E12172BB608}"/>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100D7340-190C-02F4-53CF-F4FE39482F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545B66-23F3-769E-ECB2-E5F6D7AC1A9C}"/>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TextBox 3">
            <a:extLst>
              <a:ext uri="{FF2B5EF4-FFF2-40B4-BE49-F238E27FC236}">
                <a16:creationId xmlns:a16="http://schemas.microsoft.com/office/drawing/2014/main" id="{318B777F-DCBA-A3AC-DF4A-F86DB1E0139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967983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0ADFDE-8EBF-DC16-C47D-0FA55EBD4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425B-08B3-0D75-8660-F3E9C3A70802}"/>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2BD7981A-BE83-7F02-CD19-AAD51F60B9AB}"/>
              </a:ext>
            </a:extLst>
          </p:cNvPr>
          <p:cNvSpPr>
            <a:spLocks noGrp="1"/>
          </p:cNvSpPr>
          <p:nvPr>
            <p:ph idx="1"/>
          </p:nvPr>
        </p:nvSpPr>
        <p:spPr/>
        <p:txBody>
          <a:bodyPr/>
          <a:lstStyle/>
          <a:p>
            <a:r>
              <a:rPr lang="en-US" dirty="0">
                <a:solidFill>
                  <a:schemeClr val="bg1"/>
                </a:solidFill>
                <a:latin typeface="Century Gothic" panose="020B0502020202020204" pitchFamily="34" charset="0"/>
              </a:rPr>
              <a:t>1️⃣ Text Preprocessing Techniques</a:t>
            </a:r>
          </a:p>
          <a:p>
            <a:r>
              <a:rPr lang="en-US" dirty="0">
                <a:solidFill>
                  <a:schemeClr val="bg1"/>
                </a:solidFill>
                <a:latin typeface="Century Gothic" panose="020B0502020202020204" pitchFamily="34" charset="0"/>
              </a:rPr>
              <a:t>2️⃣ Hands-on NLP Tasks</a:t>
            </a:r>
          </a:p>
          <a:p>
            <a:r>
              <a:rPr lang="en-US" dirty="0">
                <a:solidFill>
                  <a:schemeClr val="bg1"/>
                </a:solidFill>
                <a:latin typeface="Century Gothic" panose="020B0502020202020204" pitchFamily="34" charset="0"/>
              </a:rPr>
              <a:t>3️⃣ Brain Teasers &amp; Discussion </a:t>
            </a:r>
          </a:p>
          <a:p>
            <a:r>
              <a:rPr lang="en-US" dirty="0">
                <a:solidFill>
                  <a:schemeClr val="bg1"/>
                </a:solidFill>
                <a:latin typeface="Century Gothic" panose="020B0502020202020204" pitchFamily="34" charset="0"/>
              </a:rPr>
              <a:t>4️⃣ </a:t>
            </a:r>
          </a:p>
          <a:p>
            <a:r>
              <a:rPr lang="en-US" dirty="0">
                <a:solidFill>
                  <a:schemeClr val="bg1"/>
                </a:solidFill>
                <a:latin typeface="Century Gothic" panose="020B0502020202020204" pitchFamily="34" charset="0"/>
              </a:rPr>
              <a:t>5️⃣</a:t>
            </a:r>
          </a:p>
          <a:p>
            <a:r>
              <a:rPr lang="en-US" dirty="0">
                <a:solidFill>
                  <a:schemeClr val="bg1"/>
                </a:solidFill>
                <a:latin typeface="Century Gothic" panose="020B0502020202020204" pitchFamily="34" charset="0"/>
              </a:rPr>
              <a:t>6️⃣ </a:t>
            </a:r>
          </a:p>
          <a:p>
            <a:r>
              <a:rPr lang="en-US" dirty="0">
                <a:solidFill>
                  <a:schemeClr val="bg1"/>
                </a:solidFill>
                <a:latin typeface="Century Gothic" panose="020B0502020202020204" pitchFamily="34" charset="0"/>
              </a:rPr>
              <a:t>7️⃣</a:t>
            </a:r>
          </a:p>
        </p:txBody>
      </p:sp>
      <p:sp>
        <p:nvSpPr>
          <p:cNvPr id="5" name="Footer Placeholder 4">
            <a:extLst>
              <a:ext uri="{FF2B5EF4-FFF2-40B4-BE49-F238E27FC236}">
                <a16:creationId xmlns:a16="http://schemas.microsoft.com/office/drawing/2014/main" id="{4B279036-06DD-578E-46A2-D9962C80198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25CF960-254D-34E7-02EE-9A06F8C95B77}"/>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7" name="TextBox 6">
            <a:extLst>
              <a:ext uri="{FF2B5EF4-FFF2-40B4-BE49-F238E27FC236}">
                <a16:creationId xmlns:a16="http://schemas.microsoft.com/office/drawing/2014/main" id="{65D1CB20-2308-4540-2C85-BC236A6AD4B3}"/>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19336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79" y="1737360"/>
            <a:ext cx="10380617" cy="4593771"/>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400" dirty="0">
                <a:solidFill>
                  <a:schemeClr val="bg1"/>
                </a:solidFill>
                <a:latin typeface="Century Gothic" panose="020B0502020202020204" pitchFamily="34" charset="0"/>
              </a:rPr>
              <a:t>Question: Given this raw text:👉 </a:t>
            </a: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4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2"/>
            <a:ext cx="10058400" cy="4494107"/>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79" y="1737360"/>
            <a:ext cx="10293531" cy="4684229"/>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737360"/>
            <a:ext cx="10058400" cy="4619897"/>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Question: Given this raw text:👉</a:t>
            </a:r>
          </a:p>
          <a:p>
            <a:pPr marL="0" indent="0">
              <a:lnSpc>
                <a:spcPct val="150000"/>
              </a:lnSpc>
              <a:buNone/>
            </a:pP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whats the output?</a:t>
            </a:r>
          </a:p>
          <a:p>
            <a:pPr marL="0" indent="0">
              <a:lnSpc>
                <a:spcPct val="150000"/>
              </a:lnSpc>
              <a:buNone/>
            </a:pPr>
            <a:r>
              <a:rPr lang="en-US" sz="2400" dirty="0">
                <a:solidFill>
                  <a:schemeClr val="bg1"/>
                </a:solidFill>
                <a:latin typeface="Century Gothic" panose="020B0502020202020204" pitchFamily="34" charset="0"/>
              </a:rPr>
              <a:t>4️⃣ Stemming &amp; Lemmatization: If we use:</a:t>
            </a:r>
          </a:p>
          <a:p>
            <a:pPr marL="0" indent="0">
              <a:lnSpc>
                <a:spcPct val="150000"/>
              </a:lnSpc>
              <a:buNone/>
            </a:pPr>
            <a:r>
              <a:rPr lang="en-US" sz="2400"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sz="2400"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775556"/>
            <a:ext cx="10058400" cy="1161045"/>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799" y="2812869"/>
            <a:ext cx="10689771" cy="3463865"/>
          </a:xfrm>
          <a:prstGeom prst="rect">
            <a:avLst/>
          </a:prstGeom>
        </p:spPr>
        <p:txBody>
          <a:bodyPr vert="horz" lIns="91440" tIns="45720" rIns="91440" bIns="45720" rtlCol="0" anchor="t">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8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a:t>
            </a:r>
          </a:p>
          <a:p>
            <a:pPr>
              <a:lnSpc>
                <a:spcPct val="120000"/>
              </a:lnSpc>
            </a:pPr>
            <a:r>
              <a:rPr lang="en-US" sz="2800" dirty="0">
                <a:solidFill>
                  <a:srgbClr val="DD9C19"/>
                </a:solidFill>
                <a:latin typeface="Century Gothic" panose="020B0502020202020204" pitchFamily="34" charset="0"/>
              </a:rPr>
              <a:t>"clean" → "clean" (remains the same)</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154083" y="1712059"/>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80" y="2648048"/>
            <a:ext cx="10868298" cy="3880448"/>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14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"amazing" (unchanged)</a:t>
            </a:r>
          </a:p>
          <a:p>
            <a:pPr>
              <a:lnSpc>
                <a:spcPct val="120000"/>
              </a:lnSpc>
            </a:pPr>
            <a:r>
              <a:rPr lang="en-US" sz="2800" dirty="0">
                <a:solidFill>
                  <a:srgbClr val="DD9C19"/>
                </a:solidFill>
                <a:latin typeface="Century Gothic" panose="020B0502020202020204" pitchFamily="34" charset="0"/>
              </a:rPr>
              <a:t>"clean" → "clean“</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72016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158240" y="5654977"/>
            <a:ext cx="10436835" cy="562943"/>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769326"/>
            <a:ext cx="10436835" cy="3531886"/>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 Try This! </a:t>
            </a:r>
          </a:p>
          <a:p>
            <a:pPr marL="0" indent="0">
              <a:lnSpc>
                <a:spcPct val="150000"/>
              </a:lnSpc>
              <a:buNone/>
            </a:pPr>
            <a:r>
              <a:rPr lang="en-US" sz="2800" dirty="0">
                <a:solidFill>
                  <a:schemeClr val="bg1"/>
                </a:solidFill>
                <a:latin typeface="Century Gothic" panose="020B0502020202020204" pitchFamily="34" charset="0"/>
              </a:rPr>
              <a:t>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589292"/>
            <a:ext cx="6731736" cy="2677656"/>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get the questions and attempts right to this extent,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737360"/>
            <a:ext cx="10404244" cy="4684229"/>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a:t>
            </a:r>
            <a:r>
              <a:rPr lang="en-US" sz="3200" b="1" dirty="0">
                <a:solidFill>
                  <a:schemeClr val="bg1"/>
                </a:solidFill>
                <a:latin typeface="Century Gothic" panose="020B0502020202020204" pitchFamily="34" charset="0"/>
              </a:rPr>
              <a:t>grew</a:t>
            </a:r>
            <a:r>
              <a:rPr lang="en-US" sz="3200" dirty="0">
                <a:solidFill>
                  <a:schemeClr val="bg1"/>
                </a:solidFill>
                <a:latin typeface="Century Gothic" panose="020B0502020202020204" pitchFamily="34" charset="0"/>
              </a:rPr>
              <a:t> is a token.</a:t>
            </a:r>
          </a:p>
          <a:p>
            <a:pPr marL="0" indent="0">
              <a:lnSpc>
                <a:spcPct val="150000"/>
              </a:lnSpc>
              <a:buNone/>
            </a:pPr>
            <a:r>
              <a:rPr lang="en-US" sz="3200" b="1" dirty="0">
                <a:solidFill>
                  <a:schemeClr val="bg1"/>
                </a:solidFill>
                <a:latin typeface="Century Gothic" panose="020B0502020202020204" pitchFamily="34" charset="0"/>
              </a:rPr>
              <a:t>Pretty</a:t>
            </a:r>
            <a:r>
              <a:rPr lang="en-US" sz="3200" dirty="0">
                <a:solidFill>
                  <a:schemeClr val="bg1"/>
                </a:solidFill>
                <a:latin typeface="Century Gothic" panose="020B0502020202020204" pitchFamily="34" charset="0"/>
              </a:rPr>
              <a:t>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lnSpcReduction="10000"/>
          </a:bodyPr>
          <a:lstStyle/>
          <a:p>
            <a:pPr>
              <a:lnSpc>
                <a:spcPct val="100000"/>
              </a:lnSpc>
              <a:buFontTx/>
              <a:buChar char="-"/>
            </a:pPr>
            <a:r>
              <a:rPr lang="en-US" sz="2800" b="1" dirty="0">
                <a:solidFill>
                  <a:schemeClr val="bg1"/>
                </a:solidFill>
                <a:latin typeface="Century Gothic" panose="020B0502020202020204" pitchFamily="34" charset="0"/>
              </a:rPr>
              <a:t>Sentence Tokenization </a:t>
            </a:r>
            <a:r>
              <a:rPr lang="en-US" sz="28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800" dirty="0">
                <a:solidFill>
                  <a:schemeClr val="bg1"/>
                </a:solidFill>
                <a:latin typeface="Century Gothic" panose="020B0502020202020204" pitchFamily="34" charset="0"/>
              </a:rPr>
              <a:t>Example:</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a:t>
            </a:r>
            <a:r>
              <a:rPr lang="en-US" sz="2800" dirty="0">
                <a:solidFill>
                  <a:schemeClr val="bg1"/>
                </a:solidFill>
                <a:latin typeface="Century Gothic" panose="020B0502020202020204" pitchFamily="34" charset="0"/>
              </a:rPr>
              <a:t> </a:t>
            </a:r>
          </a:p>
          <a:p>
            <a:pPr marL="0" indent="0">
              <a:lnSpc>
                <a:spcPct val="100000"/>
              </a:lnSpc>
              <a:buNone/>
            </a:pPr>
            <a:r>
              <a:rPr lang="en-US" sz="2800" dirty="0">
                <a:solidFill>
                  <a:schemeClr val="bg1"/>
                </a:solidFill>
                <a:latin typeface="Century Gothic" panose="020B0502020202020204" pitchFamily="34" charset="0"/>
              </a:rPr>
              <a:t>["The cat sat on the mat.", "The dog barked."]</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sent_tokenize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rPr>
              <a:t>function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36704"/>
            <a:ext cx="8638904" cy="4093987"/>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Word Tokenization </a:t>
            </a:r>
            <a:r>
              <a:rPr lang="en-US" sz="28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800" dirty="0">
                <a:solidFill>
                  <a:schemeClr val="bg1"/>
                </a:solidFill>
                <a:latin typeface="Century Gothic" panose="020B0502020202020204" pitchFamily="34" charset="0"/>
              </a:rPr>
              <a:t>Example: </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 </a:t>
            </a:r>
          </a:p>
          <a:p>
            <a:pPr marL="0" indent="0">
              <a:lnSpc>
                <a:spcPct val="100000"/>
              </a:lnSpc>
              <a:buNone/>
            </a:pPr>
            <a:r>
              <a:rPr lang="en-US" sz="2800" dirty="0">
                <a:solidFill>
                  <a:schemeClr val="bg1"/>
                </a:solidFill>
                <a:latin typeface="Century Gothic" panose="020B0502020202020204" pitchFamily="34" charset="0"/>
              </a:rPr>
              <a:t>['The', 'cat', 'sat', 'on', 'the', 'mat', '.', 'The', 'dog', 'barked', '.’] </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word_tokenize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cs typeface="Courier New" panose="02070309020205020404" pitchFamily="49" charset="0"/>
              </a:rPr>
              <a:t>function</a:t>
            </a:r>
            <a:r>
              <a:rPr lang="en-US" sz="2800" dirty="0">
                <a:solidFill>
                  <a:schemeClr val="bg1"/>
                </a:solidFill>
                <a:latin typeface="Century Gothic" panose="020B0502020202020204" pitchFamily="34" charset="0"/>
              </a:rPr>
              <a:t>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233704"/>
            <a:ext cx="9596848" cy="3989686"/>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 Here is where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 comes in.</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a:t>
            </a:r>
            <a:r>
              <a:rPr lang="en-US" sz="2400" b="1" dirty="0">
                <a:solidFill>
                  <a:schemeClr val="bg1"/>
                </a:solidFill>
                <a:latin typeface="Century Gothic" panose="020B0502020202020204" pitchFamily="34" charset="0"/>
              </a:rPr>
              <a:t>'out-of-vocabulary' </a:t>
            </a:r>
            <a:r>
              <a:rPr lang="en-US" sz="2400" dirty="0">
                <a:solidFill>
                  <a:schemeClr val="bg1"/>
                </a:solidFill>
                <a:latin typeface="Century Gothic" panose="020B0502020202020204" pitchFamily="34" charset="0"/>
              </a:rPr>
              <a:t>(OOV)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a:t>
            </a:r>
            <a:r>
              <a:rPr lang="en-US" sz="2400" b="1" dirty="0">
                <a:solidFill>
                  <a:schemeClr val="bg1"/>
                </a:solidFill>
                <a:latin typeface="Century Gothic" panose="020B0502020202020204" pitchFamily="34" charset="0"/>
              </a:rPr>
              <a:t>Byte Pair Encoding (BPE) </a:t>
            </a:r>
            <a:r>
              <a:rPr lang="en-US" sz="2400" dirty="0">
                <a:solidFill>
                  <a:schemeClr val="bg1"/>
                </a:solidFill>
                <a:latin typeface="Century Gothic" panose="020B0502020202020204" pitchFamily="34" charset="0"/>
              </a:rPr>
              <a:t>and </a:t>
            </a:r>
            <a:r>
              <a:rPr lang="en-US" sz="2400" b="1" dirty="0" err="1">
                <a:solidFill>
                  <a:schemeClr val="bg1"/>
                </a:solidFill>
                <a:latin typeface="Century Gothic" panose="020B0502020202020204" pitchFamily="34" charset="0"/>
              </a:rPr>
              <a:t>WordPiece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8475" r="27932" b="21206"/>
          <a:stretch/>
        </p:blipFill>
        <p:spPr>
          <a:xfrm>
            <a:off x="984582" y="2325189"/>
            <a:ext cx="11146455" cy="3902154"/>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93</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18</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94</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a:t>
            </a:r>
            <a:r>
              <a:rPr lang="en-US" sz="2400" b="1" dirty="0">
                <a:solidFill>
                  <a:schemeClr val="bg1"/>
                </a:solidFill>
                <a:latin typeface="Century Gothic" panose="020B0502020202020204" pitchFamily="34" charset="0"/>
              </a:rPr>
              <a:t>THE</a:t>
            </a:r>
            <a:r>
              <a:rPr lang="en-US" sz="2400" dirty="0">
                <a:solidFill>
                  <a:schemeClr val="bg1"/>
                </a:solidFill>
                <a:latin typeface="Century Gothic" panose="020B0502020202020204" pitchFamily="34" charset="0"/>
              </a:rPr>
              <a:t> appeared just once in the generated list called </a:t>
            </a:r>
            <a:r>
              <a:rPr lang="en-US" sz="2400" b="1" dirty="0">
                <a:solidFill>
                  <a:schemeClr val="bg1"/>
                </a:solidFill>
                <a:latin typeface="Century Gothic" panose="020B0502020202020204" pitchFamily="34" charset="0"/>
              </a:rPr>
              <a:t>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16587</TotalTime>
  <Words>15659</Words>
  <Application>Microsoft Office PowerPoint</Application>
  <PresentationFormat>Widescreen</PresentationFormat>
  <Paragraphs>1423</Paragraphs>
  <Slides>178</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178</vt:i4>
      </vt:variant>
    </vt:vector>
  </HeadingPairs>
  <TitlesOfParts>
    <vt:vector size="190" baseType="lpstr">
      <vt:lpstr>Arial Unicode MS</vt:lpstr>
      <vt:lpstr>Arial</vt:lpstr>
      <vt:lpstr>Bradley Hand ITC</vt:lpstr>
      <vt:lpstr>Calibri</vt:lpstr>
      <vt:lpstr>Calibri Light</vt:lpstr>
      <vt:lpstr>Caxton Lt BT</vt:lpstr>
      <vt:lpstr>Century Gothic</vt:lpstr>
      <vt:lpstr>Courier New</vt:lpstr>
      <vt:lpstr>Google Sans</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NATURAL LANGUAGE PROCESSING (NLP)  TEXT PREPROCESSING AND TOKENIZATION</vt:lpstr>
      <vt:lpstr>Why are we here</vt:lpstr>
      <vt:lpstr>Classes Structure</vt:lpstr>
      <vt:lpstr>Who should be here</vt:lpstr>
      <vt:lpstr>Who should be here</vt:lpstr>
      <vt:lpstr>Who I am?</vt:lpstr>
      <vt:lpstr>Quick Recap</vt:lpstr>
      <vt:lpstr>Course Structure</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Transformers: Attention is All You Need</vt:lpstr>
      <vt:lpstr>Transformers: Attention is All You Need</vt:lpstr>
      <vt:lpstr>Attention</vt:lpstr>
      <vt:lpstr>Attention</vt:lpstr>
      <vt:lpstr>Attention Mechanism (Queries, Keys, Values)</vt:lpstr>
      <vt:lpstr>Bottleneck of RNNs</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297</cp:revision>
  <dcterms:created xsi:type="dcterms:W3CDTF">2025-01-09T12:33:02Z</dcterms:created>
  <dcterms:modified xsi:type="dcterms:W3CDTF">2025-03-08T13:14:22Z</dcterms:modified>
</cp:coreProperties>
</file>